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4"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 d="2"/>
          <a:sy n="1" d="2"/>
        </p:scale>
        <p:origin x="-1906" y="-797"/>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6E155CF-52F5-4879-B7F3-D05812AC4A6D}"/>
              </a:ext>
            </a:extLst>
          </p:cNvPr>
          <p:cNvSpPr>
            <a:spLocks noGrp="1"/>
          </p:cNvSpPr>
          <p:nvPr>
            <p:ph type="dt" sz="half" idx="10"/>
          </p:nvPr>
        </p:nvSpPr>
        <p:spPr/>
        <p:txBody>
          <a:bodyPr/>
          <a:lstStyle/>
          <a:p>
            <a:fld id="{AA70F276-1833-4A75-9C1D-A56E2295A68D}" type="datetimeFigureOut">
              <a:rPr lang="en-US" smtClean="0"/>
              <a:pPr/>
              <a:t>6/5/2024</a:t>
            </a:fld>
            <a:endParaRPr lang="en-US"/>
          </a:p>
        </p:txBody>
      </p:sp>
      <p:sp>
        <p:nvSpPr>
          <p:cNvPr id="5" name="Footer Placeholder 4">
            <a:extLst>
              <a:ext uri="{FF2B5EF4-FFF2-40B4-BE49-F238E27FC236}">
                <a16:creationId xmlns:a16="http://schemas.microsoft.com/office/drawing/2014/main" xmlns=""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38B2ED7-A198-4613-B8C9-EE02BAE24FA4}"/>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xmlns="" val="4746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FA1D7D-D2EC-4ADB-9C65-191DEC82DDF4}"/>
              </a:ext>
            </a:extLst>
          </p:cNvPr>
          <p:cNvSpPr>
            <a:spLocks noGrp="1"/>
          </p:cNvSpPr>
          <p:nvPr>
            <p:ph type="dt" sz="half" idx="10"/>
          </p:nvPr>
        </p:nvSpPr>
        <p:spPr/>
        <p:txBody>
          <a:bodyPr/>
          <a:lstStyle/>
          <a:p>
            <a:fld id="{AA70F276-1833-4A75-9C1D-A56E2295A68D}" type="datetimeFigureOut">
              <a:rPr lang="en-US" smtClean="0"/>
              <a:pPr/>
              <a:t>6/5/2024</a:t>
            </a:fld>
            <a:endParaRPr lang="en-US"/>
          </a:p>
        </p:txBody>
      </p:sp>
      <p:sp>
        <p:nvSpPr>
          <p:cNvPr id="5" name="Footer Placeholder 4">
            <a:extLst>
              <a:ext uri="{FF2B5EF4-FFF2-40B4-BE49-F238E27FC236}">
                <a16:creationId xmlns:a16="http://schemas.microsoft.com/office/drawing/2014/main" xmlns=""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1384F5F-50E6-4BB9-B848-EE2302C02ABE}"/>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xmlns="" val="3244518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D63C0BD9-4BED-43D3-852F-B74B949A2287}"/>
              </a:ext>
            </a:extLst>
          </p:cNvPr>
          <p:cNvSpPr>
            <a:spLocks noGrp="1"/>
          </p:cNvSpPr>
          <p:nvPr>
            <p:ph type="dt" sz="half" idx="10"/>
          </p:nvPr>
        </p:nvSpPr>
        <p:spPr/>
        <p:txBody>
          <a:bodyPr/>
          <a:lstStyle/>
          <a:p>
            <a:fld id="{AA70F276-1833-4A75-9C1D-A56E2295A68D}" type="datetimeFigureOut">
              <a:rPr lang="en-US" smtClean="0"/>
              <a:pPr/>
              <a:t>6/5/2024</a:t>
            </a:fld>
            <a:endParaRPr lang="en-US"/>
          </a:p>
        </p:txBody>
      </p:sp>
      <p:sp>
        <p:nvSpPr>
          <p:cNvPr id="5" name="Footer Placeholder 4">
            <a:extLst>
              <a:ext uri="{FF2B5EF4-FFF2-40B4-BE49-F238E27FC236}">
                <a16:creationId xmlns:a16="http://schemas.microsoft.com/office/drawing/2014/main" xmlns=""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C42D06-438F-4150-9238-E2FAEE5E28D9}"/>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xmlns="" val="330794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A1F71817-A045-48C0-975B-CBEF88E9561E}"/>
              </a:ext>
            </a:extLst>
          </p:cNvPr>
          <p:cNvSpPr>
            <a:spLocks noGrp="1"/>
          </p:cNvSpPr>
          <p:nvPr>
            <p:ph type="dt" sz="half" idx="10"/>
          </p:nvPr>
        </p:nvSpPr>
        <p:spPr/>
        <p:txBody>
          <a:bodyPr/>
          <a:lstStyle/>
          <a:p>
            <a:fld id="{AA70F276-1833-4A75-9C1D-A56E2295A68D}" type="datetimeFigureOut">
              <a:rPr lang="en-US" smtClean="0"/>
              <a:pPr/>
              <a:t>6/5/2024</a:t>
            </a:fld>
            <a:endParaRPr lang="en-US"/>
          </a:p>
        </p:txBody>
      </p:sp>
      <p:sp>
        <p:nvSpPr>
          <p:cNvPr id="5" name="Footer Placeholder 4">
            <a:extLst>
              <a:ext uri="{FF2B5EF4-FFF2-40B4-BE49-F238E27FC236}">
                <a16:creationId xmlns:a16="http://schemas.microsoft.com/office/drawing/2014/main" xmlns=""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9CF4459-37B2-4F87-B508-DB04D4332067}"/>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xmlns="" val="3826365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2654893-212E-4450-8F7A-27256B31F9FB}"/>
              </a:ext>
            </a:extLst>
          </p:cNvPr>
          <p:cNvSpPr>
            <a:spLocks noGrp="1"/>
          </p:cNvSpPr>
          <p:nvPr>
            <p:ph type="dt" sz="half" idx="10"/>
          </p:nvPr>
        </p:nvSpPr>
        <p:spPr/>
        <p:txBody>
          <a:bodyPr/>
          <a:lstStyle/>
          <a:p>
            <a:fld id="{AA70F276-1833-4A75-9C1D-A56E2295A68D}" type="datetimeFigureOut">
              <a:rPr lang="en-US" smtClean="0"/>
              <a:pPr/>
              <a:t>6/5/2024</a:t>
            </a:fld>
            <a:endParaRPr lang="en-US"/>
          </a:p>
        </p:txBody>
      </p:sp>
      <p:sp>
        <p:nvSpPr>
          <p:cNvPr id="5" name="Footer Placeholder 4">
            <a:extLst>
              <a:ext uri="{FF2B5EF4-FFF2-40B4-BE49-F238E27FC236}">
                <a16:creationId xmlns:a16="http://schemas.microsoft.com/office/drawing/2014/main" xmlns=""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FEDBC4F-D9B8-4BFA-BE4F-D4B9B739D1BA}"/>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xmlns="" val="323818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504D5BB-DB84-4266-9B4F-E65CCFE5B310}"/>
              </a:ext>
            </a:extLst>
          </p:cNvPr>
          <p:cNvSpPr>
            <a:spLocks noGrp="1"/>
          </p:cNvSpPr>
          <p:nvPr>
            <p:ph type="dt" sz="half" idx="10"/>
          </p:nvPr>
        </p:nvSpPr>
        <p:spPr/>
        <p:txBody>
          <a:bodyPr/>
          <a:lstStyle/>
          <a:p>
            <a:fld id="{AA70F276-1833-4A75-9C1D-A56E2295A68D}" type="datetimeFigureOut">
              <a:rPr lang="en-US" smtClean="0"/>
              <a:pPr/>
              <a:t>6/5/2024</a:t>
            </a:fld>
            <a:endParaRPr lang="en-US"/>
          </a:p>
        </p:txBody>
      </p:sp>
      <p:sp>
        <p:nvSpPr>
          <p:cNvPr id="6" name="Footer Placeholder 5">
            <a:extLst>
              <a:ext uri="{FF2B5EF4-FFF2-40B4-BE49-F238E27FC236}">
                <a16:creationId xmlns:a16="http://schemas.microsoft.com/office/drawing/2014/main" xmlns=""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FE178D0-5F1E-43FA-B447-53501EDD17C0}"/>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xmlns="" val="2845629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E8A46E1-3934-4807-900F-CA7A4D8D66B3}"/>
              </a:ext>
            </a:extLst>
          </p:cNvPr>
          <p:cNvSpPr>
            <a:spLocks noGrp="1"/>
          </p:cNvSpPr>
          <p:nvPr>
            <p:ph type="dt" sz="half" idx="10"/>
          </p:nvPr>
        </p:nvSpPr>
        <p:spPr/>
        <p:txBody>
          <a:bodyPr/>
          <a:lstStyle/>
          <a:p>
            <a:fld id="{AA70F276-1833-4A75-9C1D-A56E2295A68D}" type="datetimeFigureOut">
              <a:rPr lang="en-US" smtClean="0"/>
              <a:pPr/>
              <a:t>6/5/2024</a:t>
            </a:fld>
            <a:endParaRPr lang="en-US"/>
          </a:p>
        </p:txBody>
      </p:sp>
      <p:sp>
        <p:nvSpPr>
          <p:cNvPr id="8" name="Footer Placeholder 7">
            <a:extLst>
              <a:ext uri="{FF2B5EF4-FFF2-40B4-BE49-F238E27FC236}">
                <a16:creationId xmlns:a16="http://schemas.microsoft.com/office/drawing/2014/main" xmlns=""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3658246-003D-4024-9F4B-BA3BD3FBFFBC}"/>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xmlns="" val="1741838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EB9D434-8228-4C7F-B520-14121EBC903B}"/>
              </a:ext>
            </a:extLst>
          </p:cNvPr>
          <p:cNvSpPr>
            <a:spLocks noGrp="1"/>
          </p:cNvSpPr>
          <p:nvPr>
            <p:ph type="dt" sz="half" idx="10"/>
          </p:nvPr>
        </p:nvSpPr>
        <p:spPr/>
        <p:txBody>
          <a:bodyPr/>
          <a:lstStyle/>
          <a:p>
            <a:fld id="{AA70F276-1833-4A75-9C1D-A56E2295A68D}" type="datetimeFigureOut">
              <a:rPr lang="en-US" smtClean="0"/>
              <a:pPr/>
              <a:t>6/5/2024</a:t>
            </a:fld>
            <a:endParaRPr lang="en-US"/>
          </a:p>
        </p:txBody>
      </p:sp>
      <p:sp>
        <p:nvSpPr>
          <p:cNvPr id="4" name="Footer Placeholder 3">
            <a:extLst>
              <a:ext uri="{FF2B5EF4-FFF2-40B4-BE49-F238E27FC236}">
                <a16:creationId xmlns:a16="http://schemas.microsoft.com/office/drawing/2014/main" xmlns=""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4ACF4EF-5A2A-4A47-81DF-80CB513060F6}"/>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xmlns="" val="3102050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18B9F00-8450-475B-B155-993BAF212AF6}"/>
              </a:ext>
            </a:extLst>
          </p:cNvPr>
          <p:cNvSpPr>
            <a:spLocks noGrp="1"/>
          </p:cNvSpPr>
          <p:nvPr>
            <p:ph type="dt" sz="half" idx="10"/>
          </p:nvPr>
        </p:nvSpPr>
        <p:spPr/>
        <p:txBody>
          <a:bodyPr/>
          <a:lstStyle/>
          <a:p>
            <a:fld id="{AA70F276-1833-4A75-9C1D-A56E2295A68D}" type="datetimeFigureOut">
              <a:rPr lang="en-US" smtClean="0"/>
              <a:pPr/>
              <a:t>6/5/2024</a:t>
            </a:fld>
            <a:endParaRPr lang="en-US"/>
          </a:p>
        </p:txBody>
      </p:sp>
      <p:sp>
        <p:nvSpPr>
          <p:cNvPr id="3" name="Footer Placeholder 2">
            <a:extLst>
              <a:ext uri="{FF2B5EF4-FFF2-40B4-BE49-F238E27FC236}">
                <a16:creationId xmlns:a16="http://schemas.microsoft.com/office/drawing/2014/main" xmlns=""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6C8E678-81B8-4356-9624-A0B999536312}"/>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xmlns="" val="2079766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xmlns=""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1722CD09-61EF-4733-831C-5B133DAE1F4C}"/>
              </a:ext>
            </a:extLst>
          </p:cNvPr>
          <p:cNvSpPr>
            <a:spLocks noGrp="1"/>
          </p:cNvSpPr>
          <p:nvPr>
            <p:ph type="dt" sz="half" idx="10"/>
          </p:nvPr>
        </p:nvSpPr>
        <p:spPr/>
        <p:txBody>
          <a:bodyPr/>
          <a:lstStyle/>
          <a:p>
            <a:fld id="{AA70F276-1833-4A75-9C1D-A56E2295A68D}" type="datetimeFigureOut">
              <a:rPr lang="en-US" smtClean="0"/>
              <a:pPr/>
              <a:t>6/5/2024</a:t>
            </a:fld>
            <a:endParaRPr lang="en-US"/>
          </a:p>
        </p:txBody>
      </p:sp>
      <p:sp>
        <p:nvSpPr>
          <p:cNvPr id="6" name="Footer Placeholder 5">
            <a:extLst>
              <a:ext uri="{FF2B5EF4-FFF2-40B4-BE49-F238E27FC236}">
                <a16:creationId xmlns:a16="http://schemas.microsoft.com/office/drawing/2014/main" xmlns=""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9E381A6-E580-49A4-989C-EF4A54F83B45}"/>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xmlns="" val="419192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xmlns=""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1E56944C-E229-457E-868E-C48FF47DA37A}"/>
              </a:ext>
            </a:extLst>
          </p:cNvPr>
          <p:cNvSpPr>
            <a:spLocks noGrp="1"/>
          </p:cNvSpPr>
          <p:nvPr>
            <p:ph type="dt" sz="half" idx="10"/>
          </p:nvPr>
        </p:nvSpPr>
        <p:spPr/>
        <p:txBody>
          <a:bodyPr/>
          <a:lstStyle/>
          <a:p>
            <a:fld id="{AA70F276-1833-4A75-9C1D-A56E2295A68D}" type="datetimeFigureOut">
              <a:rPr lang="en-US" smtClean="0"/>
              <a:pPr/>
              <a:t>6/5/2024</a:t>
            </a:fld>
            <a:endParaRPr lang="en-US"/>
          </a:p>
        </p:txBody>
      </p:sp>
      <p:sp>
        <p:nvSpPr>
          <p:cNvPr id="6" name="Footer Placeholder 5">
            <a:extLst>
              <a:ext uri="{FF2B5EF4-FFF2-40B4-BE49-F238E27FC236}">
                <a16:creationId xmlns:a16="http://schemas.microsoft.com/office/drawing/2014/main" xmlns=""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5165D17-3010-4FF5-9071-5CCD3E6995D6}"/>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xmlns="" val="1333078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xmlns=""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6/5/2024</a:t>
            </a:fld>
            <a:endParaRPr lang="en-US" dirty="0"/>
          </a:p>
        </p:txBody>
      </p:sp>
      <p:sp>
        <p:nvSpPr>
          <p:cNvPr id="5" name="Footer Placeholder 4">
            <a:extLst>
              <a:ext uri="{FF2B5EF4-FFF2-40B4-BE49-F238E27FC236}">
                <a16:creationId xmlns:a16="http://schemas.microsoft.com/office/drawing/2014/main" xmlns=""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xmlns=""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xmlns="" val="3271030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A5C31099-1BBD-40CE-BC60-FCE5074194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EA2846BE-460A-477B-A2F4-52F298BF43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C8401D34-2155-4B53-A686-7345BE15C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xmlns="" id="{E37BCD97-E1A4-4EBB-8D1C-8CC0B55A64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xmlns="" id="{5EDC1F21-AC5B-4D05-9108-5E5D289488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Saint Isaac's Cathedral">
            <a:extLst>
              <a:ext uri="{FF2B5EF4-FFF2-40B4-BE49-F238E27FC236}">
                <a16:creationId xmlns:a16="http://schemas.microsoft.com/office/drawing/2014/main" xmlns="" id="{90EF9B56-D757-4581-A944-FAF533B87E47}"/>
              </a:ext>
            </a:extLst>
          </p:cNvPr>
          <p:cNvPicPr>
            <a:picLocks noChangeAspect="1"/>
          </p:cNvPicPr>
          <p:nvPr/>
        </p:nvPicPr>
        <p:blipFill rotWithShape="1">
          <a:blip r:embed="rId2" cstate="print">
            <a:alphaModFix amt="20000"/>
          </a:blip>
          <a:srcRect l="4394" r="12296" b="4"/>
          <a:stretch/>
        </p:blipFill>
        <p:spPr>
          <a:xfrm>
            <a:off x="3031" y="0"/>
            <a:ext cx="12188969" cy="6858000"/>
          </a:xfrm>
          <a:prstGeom prst="rect">
            <a:avLst/>
          </a:prstGeom>
        </p:spPr>
      </p:pic>
      <p:sp>
        <p:nvSpPr>
          <p:cNvPr id="2" name="Title"/>
          <p:cNvSpPr>
            <a:spLocks noGrp="1"/>
          </p:cNvSpPr>
          <p:nvPr>
            <p:ph type="ctrTitle"/>
          </p:nvPr>
        </p:nvSpPr>
        <p:spPr>
          <a:xfrm>
            <a:off x="2665225" y="914401"/>
            <a:ext cx="7571619" cy="1671637"/>
          </a:xfrm>
        </p:spPr>
        <p:txBody>
          <a:bodyPr>
            <a:normAutofit/>
          </a:bodyPr>
          <a:lstStyle/>
          <a:p>
            <a:r>
              <a:rPr lang="en-US" b="1">
                <a:solidFill>
                  <a:schemeClr val="accent4">
                    <a:lumMod val="75000"/>
                  </a:schemeClr>
                </a:solidFill>
              </a:rPr>
              <a:t>Erasmus</a:t>
            </a:r>
            <a:r>
              <a:rPr lang="ro-RO" b="1">
                <a:solidFill>
                  <a:schemeClr val="accent4">
                    <a:lumMod val="75000"/>
                  </a:schemeClr>
                </a:solidFill>
              </a:rPr>
              <a:t>+,,CIBO IN CIRCOLO”</a:t>
            </a:r>
            <a:endParaRPr lang="en-US" b="1">
              <a:solidFill>
                <a:schemeClr val="accent4">
                  <a:lumMod val="75000"/>
                </a:schemeClr>
              </a:solidFill>
            </a:endParaRPr>
          </a:p>
        </p:txBody>
      </p:sp>
      <p:sp>
        <p:nvSpPr>
          <p:cNvPr id="6" name="TextBox 5">
            <a:extLst>
              <a:ext uri="{FF2B5EF4-FFF2-40B4-BE49-F238E27FC236}">
                <a16:creationId xmlns:a16="http://schemas.microsoft.com/office/drawing/2014/main" xmlns="" id="{EEC16E4A-4A93-BD49-8CA8-AE2BC9F007AE}"/>
              </a:ext>
            </a:extLst>
          </p:cNvPr>
          <p:cNvSpPr txBox="1"/>
          <p:nvPr/>
        </p:nvSpPr>
        <p:spPr>
          <a:xfrm>
            <a:off x="6943973" y="4634599"/>
            <a:ext cx="5433793" cy="1323439"/>
          </a:xfrm>
          <a:prstGeom prst="rect">
            <a:avLst/>
          </a:prstGeom>
          <a:noFill/>
        </p:spPr>
        <p:txBody>
          <a:bodyPr wrap="square" rtlCol="0">
            <a:spAutoFit/>
          </a:bodyPr>
          <a:lstStyle/>
          <a:p>
            <a:pPr algn="l"/>
            <a:r>
              <a:rPr lang="ro-RO" sz="2000" b="1">
                <a:solidFill>
                  <a:schemeClr val="accent4">
                    <a:lumMod val="75000"/>
                  </a:schemeClr>
                </a:solidFill>
              </a:rPr>
              <a:t>PROJECT BY: BEJENARU BIANCA</a:t>
            </a:r>
          </a:p>
          <a:p>
            <a:pPr algn="l"/>
            <a:r>
              <a:rPr lang="ro-RO" sz="2000" b="1">
                <a:solidFill>
                  <a:schemeClr val="accent4">
                    <a:lumMod val="75000"/>
                  </a:schemeClr>
                </a:solidFill>
              </a:rPr>
              <a:t>DABIJA ISABELA</a:t>
            </a:r>
          </a:p>
          <a:p>
            <a:pPr algn="l"/>
            <a:r>
              <a:rPr lang="ro-RO" sz="2000" b="1">
                <a:solidFill>
                  <a:schemeClr val="accent4">
                    <a:lumMod val="75000"/>
                  </a:schemeClr>
                </a:solidFill>
              </a:rPr>
              <a:t>JUGARU EMANUEL</a:t>
            </a:r>
          </a:p>
          <a:p>
            <a:pPr algn="l"/>
            <a:r>
              <a:rPr lang="ro-RO" sz="2000" b="1">
                <a:solidFill>
                  <a:schemeClr val="accent4">
                    <a:lumMod val="75000"/>
                  </a:schemeClr>
                </a:solidFill>
              </a:rPr>
              <a:t>PERJU CATALIN</a:t>
            </a:r>
            <a:endParaRPr lang="en-US" sz="2000" b="1">
              <a:solidFill>
                <a:schemeClr val="accent4">
                  <a:lumMod val="75000"/>
                </a:schemeClr>
              </a:solidFill>
            </a:endParaRPr>
          </a:p>
        </p:txBody>
      </p:sp>
      <p:sp>
        <p:nvSpPr>
          <p:cNvPr id="4" name="TextBox 3">
            <a:extLst>
              <a:ext uri="{FF2B5EF4-FFF2-40B4-BE49-F238E27FC236}">
                <a16:creationId xmlns:a16="http://schemas.microsoft.com/office/drawing/2014/main" xmlns="" id="{7ED49849-E461-DA4E-A874-E79A3B2C1B9E}"/>
              </a:ext>
            </a:extLst>
          </p:cNvPr>
          <p:cNvSpPr txBox="1"/>
          <p:nvPr/>
        </p:nvSpPr>
        <p:spPr>
          <a:xfrm>
            <a:off x="6943971" y="5958038"/>
            <a:ext cx="3208801" cy="369332"/>
          </a:xfrm>
          <a:prstGeom prst="rect">
            <a:avLst/>
          </a:prstGeom>
          <a:noFill/>
        </p:spPr>
        <p:txBody>
          <a:bodyPr wrap="square" rtlCol="0">
            <a:spAutoFit/>
          </a:bodyPr>
          <a:lstStyle/>
          <a:p>
            <a:pPr algn="l"/>
            <a:r>
              <a:rPr lang="ro-RO" b="1">
                <a:solidFill>
                  <a:schemeClr val="accent4">
                    <a:lumMod val="75000"/>
                  </a:schemeClr>
                </a:solidFill>
              </a:rPr>
              <a:t>CLASS 11B</a:t>
            </a:r>
            <a:endParaRPr lang="en-US" b="1">
              <a:solidFill>
                <a:schemeClr val="accent4">
                  <a:lumMod val="75000"/>
                </a:schemeClr>
              </a:solidFill>
            </a:endParaRPr>
          </a:p>
        </p:txBody>
      </p:sp>
      <p:pic>
        <p:nvPicPr>
          <p:cNvPr id="12" name="Picture 11" descr="logosbeneficaireserasmusleft_en"/>
          <p:cNvPicPr/>
          <p:nvPr/>
        </p:nvPicPr>
        <p:blipFill>
          <a:blip r:embed="rId3" cstate="print"/>
          <a:srcRect l="26543" r="2606"/>
          <a:stretch>
            <a:fillRect/>
          </a:stretch>
        </p:blipFill>
        <p:spPr bwMode="auto">
          <a:xfrm>
            <a:off x="0" y="0"/>
            <a:ext cx="2640330" cy="824329"/>
          </a:xfrm>
          <a:prstGeom prst="rect">
            <a:avLst/>
          </a:prstGeom>
          <a:noFill/>
          <a:ln w="9525">
            <a:noFill/>
            <a:miter lim="800000"/>
            <a:headEnd/>
            <a:tailEnd/>
          </a:ln>
        </p:spPr>
      </p:pic>
    </p:spTree>
    <p:extLst>
      <p:ext uri="{BB962C8B-B14F-4D97-AF65-F5344CB8AC3E}">
        <p14:creationId xmlns:p14="http://schemas.microsoft.com/office/powerpoint/2010/main" xmlns="" val="648577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9B36E71-93BD-4984-AC9C-CC9FB9CC06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a:extLst>
              <a:ext uri="{FF2B5EF4-FFF2-40B4-BE49-F238E27FC236}">
                <a16:creationId xmlns:a16="http://schemas.microsoft.com/office/drawing/2014/main" xmlns="" id="{1566AC62-7AC7-4ED5-A03D-E28AC560E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rot="10800000" flipV="1">
            <a:off x="680089" y="4180416"/>
            <a:ext cx="6869117" cy="6620631"/>
          </a:xfrm>
        </p:spPr>
        <p:txBody>
          <a:bodyPr anchor="ctr">
            <a:noAutofit/>
          </a:bodyPr>
          <a:lstStyle/>
          <a:p>
            <a:r>
              <a:rPr lang="ro-RO" sz="2800" b="1">
                <a:solidFill>
                  <a:schemeClr val="accent4"/>
                </a:solidFill>
                <a:latin typeface="+mn-lt"/>
              </a:rPr>
              <a:t>1.Your name and age please</a:t>
            </a:r>
            <a:br>
              <a:rPr lang="ro-RO" sz="2800" b="1">
                <a:solidFill>
                  <a:schemeClr val="accent4"/>
                </a:solidFill>
                <a:latin typeface="+mn-lt"/>
              </a:rPr>
            </a:br>
            <a:r>
              <a:rPr lang="ro-RO" sz="2800" b="1">
                <a:solidFill>
                  <a:schemeClr val="accent4"/>
                </a:solidFill>
                <a:latin typeface="+mn-lt"/>
              </a:rPr>
              <a:t>2.How many meals do you eat a day?</a:t>
            </a:r>
            <a:br>
              <a:rPr lang="ro-RO" sz="2800" b="1">
                <a:solidFill>
                  <a:schemeClr val="accent4"/>
                </a:solidFill>
                <a:latin typeface="+mn-lt"/>
              </a:rPr>
            </a:br>
            <a:r>
              <a:rPr lang="ro-RO" sz="2800" b="1">
                <a:solidFill>
                  <a:schemeClr val="accent4"/>
                </a:solidFill>
                <a:latin typeface="+mn-lt"/>
              </a:rPr>
              <a:t>3.Do you calculate your kilocalories?</a:t>
            </a:r>
            <a:br>
              <a:rPr lang="ro-RO" sz="2800" b="1">
                <a:solidFill>
                  <a:schemeClr val="accent4"/>
                </a:solidFill>
                <a:latin typeface="+mn-lt"/>
              </a:rPr>
            </a:br>
            <a:r>
              <a:rPr lang="ro-RO" sz="2800" b="1">
                <a:solidFill>
                  <a:schemeClr val="accent4"/>
                </a:solidFill>
                <a:latin typeface="+mn-lt"/>
              </a:rPr>
              <a:t>4.How often  do you eat in the city? And where?</a:t>
            </a:r>
            <a:br>
              <a:rPr lang="ro-RO" sz="2800" b="1">
                <a:solidFill>
                  <a:schemeClr val="accent4"/>
                </a:solidFill>
                <a:latin typeface="+mn-lt"/>
              </a:rPr>
            </a:br>
            <a:r>
              <a:rPr lang="ro-RO" sz="2800" b="1">
                <a:solidFill>
                  <a:schemeClr val="accent4"/>
                </a:solidFill>
                <a:latin typeface="+mn-lt"/>
              </a:rPr>
              <a:t>5.What does healthy food mean to you?</a:t>
            </a:r>
            <a:br>
              <a:rPr lang="ro-RO" sz="2800" b="1">
                <a:solidFill>
                  <a:schemeClr val="accent4"/>
                </a:solidFill>
                <a:latin typeface="+mn-lt"/>
              </a:rPr>
            </a:br>
            <a:r>
              <a:rPr lang="ro-RO" sz="2800" b="1">
                <a:solidFill>
                  <a:schemeClr val="accent4"/>
                </a:solidFill>
                <a:latin typeface="+mn-lt"/>
              </a:rPr>
              <a:t>6.Are you hydrated enough? How many liters of water do you consume?</a:t>
            </a:r>
            <a:br>
              <a:rPr lang="ro-RO" sz="2800" b="1">
                <a:solidFill>
                  <a:schemeClr val="accent4"/>
                </a:solidFill>
                <a:latin typeface="+mn-lt"/>
              </a:rPr>
            </a:br>
            <a:r>
              <a:rPr lang="ro-RO" sz="2800" b="1">
                <a:solidFill>
                  <a:schemeClr val="accent4"/>
                </a:solidFill>
                <a:latin typeface="+mn-lt"/>
              </a:rPr>
              <a:t/>
            </a:r>
            <a:br>
              <a:rPr lang="ro-RO" sz="2800" b="1">
                <a:solidFill>
                  <a:schemeClr val="accent4"/>
                </a:solidFill>
                <a:latin typeface="+mn-lt"/>
              </a:rPr>
            </a:br>
            <a:r>
              <a:rPr lang="ro-RO" sz="2800" b="1">
                <a:solidFill>
                  <a:schemeClr val="accent4"/>
                </a:solidFill>
                <a:latin typeface="+mn-lt"/>
              </a:rPr>
              <a:t/>
            </a:r>
            <a:br>
              <a:rPr lang="ro-RO" sz="2800" b="1">
                <a:solidFill>
                  <a:schemeClr val="accent4"/>
                </a:solidFill>
                <a:latin typeface="+mn-lt"/>
              </a:rPr>
            </a:br>
            <a:r>
              <a:rPr lang="ro-RO" sz="2800" b="1">
                <a:solidFill>
                  <a:schemeClr val="accent4"/>
                </a:solidFill>
                <a:latin typeface="+mn-lt"/>
              </a:rPr>
              <a:t/>
            </a:r>
            <a:br>
              <a:rPr lang="ro-RO" sz="2800" b="1">
                <a:solidFill>
                  <a:schemeClr val="accent4"/>
                </a:solidFill>
                <a:latin typeface="+mn-lt"/>
              </a:rPr>
            </a:br>
            <a:r>
              <a:rPr lang="ro-RO" sz="2800" b="1">
                <a:solidFill>
                  <a:schemeClr val="accent4"/>
                </a:solidFill>
                <a:latin typeface="+mn-lt"/>
              </a:rPr>
              <a:t/>
            </a:r>
            <a:br>
              <a:rPr lang="ro-RO" sz="2800" b="1">
                <a:solidFill>
                  <a:schemeClr val="accent4"/>
                </a:solidFill>
                <a:latin typeface="+mn-lt"/>
              </a:rPr>
            </a:br>
            <a:r>
              <a:rPr lang="ro-RO" sz="2800" b="1">
                <a:solidFill>
                  <a:schemeClr val="tx1"/>
                </a:solidFill>
                <a:latin typeface="+mn-lt"/>
              </a:rPr>
              <a:t/>
            </a:r>
            <a:br>
              <a:rPr lang="ro-RO" sz="2800" b="1">
                <a:solidFill>
                  <a:schemeClr val="tx1"/>
                </a:solidFill>
                <a:latin typeface="+mn-lt"/>
              </a:rPr>
            </a:br>
            <a:r>
              <a:rPr lang="ro-RO" sz="2800" b="1">
                <a:solidFill>
                  <a:schemeClr val="tx1"/>
                </a:solidFill>
                <a:latin typeface="+mn-lt"/>
              </a:rPr>
              <a:t/>
            </a:r>
            <a:br>
              <a:rPr lang="ro-RO" sz="2800" b="1">
                <a:solidFill>
                  <a:schemeClr val="tx1"/>
                </a:solidFill>
                <a:latin typeface="+mn-lt"/>
              </a:rPr>
            </a:br>
            <a:r>
              <a:rPr lang="ro-RO" sz="2800" b="1">
                <a:solidFill>
                  <a:schemeClr val="tx1"/>
                </a:solidFill>
                <a:latin typeface="+mn-lt"/>
              </a:rPr>
              <a:t/>
            </a:r>
            <a:br>
              <a:rPr lang="ro-RO" sz="2800" b="1">
                <a:solidFill>
                  <a:schemeClr val="tx1"/>
                </a:solidFill>
                <a:latin typeface="+mn-lt"/>
              </a:rPr>
            </a:br>
            <a:r>
              <a:rPr lang="ro-RO" sz="2800" b="1">
                <a:solidFill>
                  <a:schemeClr val="tx1"/>
                </a:solidFill>
                <a:latin typeface="+mn-lt"/>
              </a:rPr>
              <a:t/>
            </a:r>
            <a:br>
              <a:rPr lang="ro-RO" sz="2800" b="1">
                <a:solidFill>
                  <a:schemeClr val="tx1"/>
                </a:solidFill>
                <a:latin typeface="+mn-lt"/>
              </a:rPr>
            </a:br>
            <a:r>
              <a:rPr lang="ro-RO" sz="2800" b="1">
                <a:solidFill>
                  <a:schemeClr val="tx1"/>
                </a:solidFill>
                <a:latin typeface="+mn-lt"/>
              </a:rPr>
              <a:t/>
            </a:r>
            <a:br>
              <a:rPr lang="ro-RO" sz="2800" b="1">
                <a:solidFill>
                  <a:schemeClr val="tx1"/>
                </a:solidFill>
                <a:latin typeface="+mn-lt"/>
              </a:rPr>
            </a:br>
            <a:r>
              <a:rPr lang="ro-RO" sz="2800" b="1">
                <a:solidFill>
                  <a:schemeClr val="tx1"/>
                </a:solidFill>
                <a:latin typeface="+mn-lt"/>
              </a:rPr>
              <a:t/>
            </a:r>
            <a:br>
              <a:rPr lang="ro-RO" sz="2800" b="1">
                <a:solidFill>
                  <a:schemeClr val="tx1"/>
                </a:solidFill>
                <a:latin typeface="+mn-lt"/>
              </a:rPr>
            </a:br>
            <a:r>
              <a:rPr lang="ro-RO" sz="2800" b="1">
                <a:solidFill>
                  <a:schemeClr val="tx1"/>
                </a:solidFill>
                <a:latin typeface="+mn-lt"/>
              </a:rPr>
              <a:t/>
            </a:r>
            <a:br>
              <a:rPr lang="ro-RO" sz="2800" b="1">
                <a:solidFill>
                  <a:schemeClr val="tx1"/>
                </a:solidFill>
                <a:latin typeface="+mn-lt"/>
              </a:rPr>
            </a:br>
            <a:r>
              <a:rPr lang="ro-RO" sz="2800" b="1">
                <a:solidFill>
                  <a:schemeClr val="tx1"/>
                </a:solidFill>
                <a:latin typeface="+mn-lt"/>
              </a:rPr>
              <a:t/>
            </a:r>
            <a:br>
              <a:rPr lang="ro-RO" sz="2800" b="1">
                <a:solidFill>
                  <a:schemeClr val="tx1"/>
                </a:solidFill>
                <a:latin typeface="+mn-lt"/>
              </a:rPr>
            </a:br>
            <a:r>
              <a:rPr lang="ro-RO" sz="2800" b="1">
                <a:solidFill>
                  <a:schemeClr val="tx1"/>
                </a:solidFill>
                <a:latin typeface="+mn-lt"/>
              </a:rPr>
              <a:t/>
            </a:r>
            <a:br>
              <a:rPr lang="ro-RO" sz="2800" b="1">
                <a:solidFill>
                  <a:schemeClr val="tx1"/>
                </a:solidFill>
                <a:latin typeface="+mn-lt"/>
              </a:rPr>
            </a:br>
            <a:r>
              <a:rPr lang="ro-RO" sz="2800" b="1">
                <a:solidFill>
                  <a:schemeClr val="tx1"/>
                </a:solidFill>
                <a:latin typeface="+mn-lt"/>
              </a:rPr>
              <a:t/>
            </a:r>
            <a:br>
              <a:rPr lang="ro-RO" sz="2800" b="1">
                <a:solidFill>
                  <a:schemeClr val="tx1"/>
                </a:solidFill>
                <a:latin typeface="+mn-lt"/>
              </a:rPr>
            </a:br>
            <a:r>
              <a:rPr lang="ro-RO" sz="2800" b="1">
                <a:solidFill>
                  <a:schemeClr val="tx1"/>
                </a:solidFill>
                <a:latin typeface="+mn-lt"/>
              </a:rPr>
              <a:t/>
            </a:r>
            <a:br>
              <a:rPr lang="ro-RO" sz="2800" b="1">
                <a:solidFill>
                  <a:schemeClr val="tx1"/>
                </a:solidFill>
                <a:latin typeface="+mn-lt"/>
              </a:rPr>
            </a:br>
            <a:r>
              <a:rPr lang="ro-RO" sz="2800" b="1">
                <a:solidFill>
                  <a:schemeClr val="tx1"/>
                </a:solidFill>
                <a:latin typeface="+mn-lt"/>
              </a:rPr>
              <a:t/>
            </a:r>
            <a:br>
              <a:rPr lang="ro-RO" sz="2800" b="1">
                <a:solidFill>
                  <a:schemeClr val="tx1"/>
                </a:solidFill>
                <a:latin typeface="+mn-lt"/>
              </a:rPr>
            </a:br>
            <a:r>
              <a:rPr lang="ro-RO" sz="2800" b="1">
                <a:solidFill>
                  <a:schemeClr val="tx1"/>
                </a:solidFill>
                <a:latin typeface="+mn-lt"/>
              </a:rPr>
              <a:t/>
            </a:r>
            <a:br>
              <a:rPr lang="ro-RO" sz="2800" b="1">
                <a:solidFill>
                  <a:schemeClr val="tx1"/>
                </a:solidFill>
                <a:latin typeface="+mn-lt"/>
              </a:rPr>
            </a:br>
            <a:r>
              <a:rPr lang="ro-RO" sz="2800" b="1">
                <a:solidFill>
                  <a:schemeClr val="tx1"/>
                </a:solidFill>
                <a:latin typeface="+mn-lt"/>
              </a:rPr>
              <a:t/>
            </a:r>
            <a:br>
              <a:rPr lang="ro-RO" sz="2800" b="1">
                <a:solidFill>
                  <a:schemeClr val="tx1"/>
                </a:solidFill>
                <a:latin typeface="+mn-lt"/>
              </a:rPr>
            </a:br>
            <a:endParaRPr lang="en-US" sz="2800" b="1">
              <a:solidFill>
                <a:schemeClr val="tx1"/>
              </a:solidFill>
              <a:latin typeface="+mn-lt"/>
            </a:endParaRPr>
          </a:p>
        </p:txBody>
      </p:sp>
      <p:pic>
        <p:nvPicPr>
          <p:cNvPr id="6" name="Picture 6">
            <a:extLst>
              <a:ext uri="{FF2B5EF4-FFF2-40B4-BE49-F238E27FC236}">
                <a16:creationId xmlns:a16="http://schemas.microsoft.com/office/drawing/2014/main" xmlns="" id="{4BD37743-C0FD-6040-9769-100D17F9CDFE}"/>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5400000">
            <a:off x="6796666" y="1772842"/>
            <a:ext cx="5518924" cy="3312316"/>
          </a:xfrm>
        </p:spPr>
      </p:pic>
      <p:sp>
        <p:nvSpPr>
          <p:cNvPr id="3" name="TextBox 2">
            <a:extLst>
              <a:ext uri="{FF2B5EF4-FFF2-40B4-BE49-F238E27FC236}">
                <a16:creationId xmlns:a16="http://schemas.microsoft.com/office/drawing/2014/main" xmlns="" id="{34688639-5211-3642-AA94-2FC293D9D756}"/>
              </a:ext>
            </a:extLst>
          </p:cNvPr>
          <p:cNvSpPr txBox="1"/>
          <p:nvPr/>
        </p:nvSpPr>
        <p:spPr>
          <a:xfrm>
            <a:off x="1265811" y="661743"/>
            <a:ext cx="6956539" cy="830997"/>
          </a:xfrm>
          <a:prstGeom prst="rect">
            <a:avLst/>
          </a:prstGeom>
          <a:noFill/>
        </p:spPr>
        <p:txBody>
          <a:bodyPr wrap="square" rtlCol="0">
            <a:spAutoFit/>
          </a:bodyPr>
          <a:lstStyle/>
          <a:p>
            <a:pPr algn="l"/>
            <a:r>
              <a:rPr lang="ro-RO" sz="4800" b="1" u="sng">
                <a:solidFill>
                  <a:schemeClr val="accent2"/>
                </a:solidFill>
              </a:rPr>
              <a:t>Questions</a:t>
            </a:r>
            <a:r>
              <a:rPr lang="ro-RO" sz="4000"/>
              <a:t>!</a:t>
            </a:r>
            <a:endParaRPr lang="en-US" sz="4000"/>
          </a:p>
        </p:txBody>
      </p:sp>
    </p:spTree>
    <p:extLst>
      <p:ext uri="{BB962C8B-B14F-4D97-AF65-F5344CB8AC3E}">
        <p14:creationId xmlns:p14="http://schemas.microsoft.com/office/powerpoint/2010/main" xmlns="" val="3483124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ame 12">
            <a:extLst>
              <a:ext uri="{FF2B5EF4-FFF2-40B4-BE49-F238E27FC236}">
                <a16:creationId xmlns:a16="http://schemas.microsoft.com/office/drawing/2014/main" xmlns="" id="{19F9CD66-32FC-448F-B4C5-67D17508A2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xmlns="" id="{2D10C62D-52A5-E342-9056-31EA4100EF8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099905" y="1243770"/>
            <a:ext cx="4113703" cy="4113703"/>
          </a:xfrm>
        </p:spPr>
      </p:pic>
      <p:sp>
        <p:nvSpPr>
          <p:cNvPr id="7" name="TextBox 6">
            <a:extLst>
              <a:ext uri="{FF2B5EF4-FFF2-40B4-BE49-F238E27FC236}">
                <a16:creationId xmlns:a16="http://schemas.microsoft.com/office/drawing/2014/main" xmlns="" id="{C29CC932-8868-F549-8F11-2199DEB16CAC}"/>
              </a:ext>
            </a:extLst>
          </p:cNvPr>
          <p:cNvSpPr txBox="1"/>
          <p:nvPr/>
        </p:nvSpPr>
        <p:spPr>
          <a:xfrm>
            <a:off x="1034142" y="1368999"/>
            <a:ext cx="6065763" cy="4401205"/>
          </a:xfrm>
          <a:prstGeom prst="rect">
            <a:avLst/>
          </a:prstGeom>
          <a:noFill/>
        </p:spPr>
        <p:txBody>
          <a:bodyPr wrap="square" rtlCol="0">
            <a:spAutoFit/>
          </a:bodyPr>
          <a:lstStyle/>
          <a:p>
            <a:pPr marL="342900" indent="-342900" algn="l">
              <a:buAutoNum type="arabicPeriod"/>
            </a:pPr>
            <a:r>
              <a:rPr lang="ro-RO" sz="2800" b="1">
                <a:solidFill>
                  <a:schemeClr val="accent4"/>
                </a:solidFill>
              </a:rPr>
              <a:t>Usually do you watch your calories and proteins?</a:t>
            </a:r>
          </a:p>
          <a:p>
            <a:pPr marL="342900" indent="-342900" algn="l">
              <a:buAutoNum type="arabicPeriod"/>
            </a:pPr>
            <a:r>
              <a:rPr lang="ro-RO" sz="2800" b="1">
                <a:solidFill>
                  <a:schemeClr val="accent4"/>
                </a:solidFill>
              </a:rPr>
              <a:t>Do you have breakfast? Do you know how important it is?</a:t>
            </a:r>
          </a:p>
          <a:p>
            <a:pPr marL="342900" indent="-342900" algn="l">
              <a:buAutoNum type="arabicPeriod"/>
            </a:pPr>
            <a:r>
              <a:rPr lang="ro-RO" sz="2800" b="1">
                <a:solidFill>
                  <a:schemeClr val="accent4"/>
                </a:solidFill>
              </a:rPr>
              <a:t>Do you eat fruits and vegetable?</a:t>
            </a:r>
          </a:p>
          <a:p>
            <a:pPr marL="342900" indent="-342900" algn="l">
              <a:buAutoNum type="arabicPeriod"/>
            </a:pPr>
            <a:r>
              <a:rPr lang="ro-RO" sz="2800" b="1">
                <a:solidFill>
                  <a:schemeClr val="accent4"/>
                </a:solidFill>
              </a:rPr>
              <a:t>Do you eat fried food in a lot of oil?</a:t>
            </a:r>
          </a:p>
          <a:p>
            <a:pPr marL="342900" indent="-342900" algn="l">
              <a:buAutoNum type="arabicPeriod"/>
            </a:pPr>
            <a:r>
              <a:rPr lang="ro-RO" sz="2800" b="1">
                <a:solidFill>
                  <a:schemeClr val="accent4"/>
                </a:solidFill>
              </a:rPr>
              <a:t>What dou you eat on holidays?</a:t>
            </a:r>
          </a:p>
          <a:p>
            <a:pPr algn="l"/>
            <a:endParaRPr lang="en-US" sz="2800" b="1"/>
          </a:p>
        </p:txBody>
      </p:sp>
    </p:spTree>
    <p:extLst>
      <p:ext uri="{BB962C8B-B14F-4D97-AF65-F5344CB8AC3E}">
        <p14:creationId xmlns:p14="http://schemas.microsoft.com/office/powerpoint/2010/main" xmlns="" val="2905636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ame 12">
            <a:extLst>
              <a:ext uri="{FF2B5EF4-FFF2-40B4-BE49-F238E27FC236}">
                <a16:creationId xmlns:a16="http://schemas.microsoft.com/office/drawing/2014/main" xmlns="" id="{19F9CD66-32FC-448F-B4C5-67D17508A2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838199" y="-27789"/>
            <a:ext cx="6890658" cy="2076450"/>
          </a:xfrm>
        </p:spPr>
        <p:txBody>
          <a:bodyPr anchor="b">
            <a:normAutofit/>
          </a:bodyPr>
          <a:lstStyle/>
          <a:p>
            <a:r>
              <a:rPr lang="ro-RO" sz="4400" b="1" u="sng">
                <a:solidFill>
                  <a:schemeClr val="accent3"/>
                </a:solidFill>
                <a:latin typeface="+mn-lt"/>
              </a:rPr>
              <a:t>HOW CAN WE PREVENT FOOD WASTE</a:t>
            </a:r>
            <a:endParaRPr lang="en-US" sz="4400" b="1" u="sng">
              <a:solidFill>
                <a:schemeClr val="accent3"/>
              </a:solidFill>
              <a:latin typeface="+mn-lt"/>
            </a:endParaRPr>
          </a:p>
        </p:txBody>
      </p:sp>
      <p:pic>
        <p:nvPicPr>
          <p:cNvPr id="4" name="Graphic 4">
            <a:extLst>
              <a:ext uri="{FF2B5EF4-FFF2-40B4-BE49-F238E27FC236}">
                <a16:creationId xmlns:a16="http://schemas.microsoft.com/office/drawing/2014/main" xmlns="" id="{3AAD1E08-D8A5-4C45-AA0B-B016D2EB5725}"/>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6833811" y="1504987"/>
            <a:ext cx="4692952" cy="4276537"/>
          </a:xfrm>
        </p:spPr>
      </p:pic>
      <p:sp>
        <p:nvSpPr>
          <p:cNvPr id="5" name="TextBox 4">
            <a:extLst>
              <a:ext uri="{FF2B5EF4-FFF2-40B4-BE49-F238E27FC236}">
                <a16:creationId xmlns:a16="http://schemas.microsoft.com/office/drawing/2014/main" xmlns="" id="{AE336511-0781-8D49-A373-43B0188FDDA2}"/>
              </a:ext>
            </a:extLst>
          </p:cNvPr>
          <p:cNvSpPr txBox="1"/>
          <p:nvPr/>
        </p:nvSpPr>
        <p:spPr>
          <a:xfrm>
            <a:off x="838199" y="2675357"/>
            <a:ext cx="6890658" cy="2677656"/>
          </a:xfrm>
          <a:prstGeom prst="rect">
            <a:avLst/>
          </a:prstGeom>
          <a:noFill/>
        </p:spPr>
        <p:txBody>
          <a:bodyPr wrap="square" rtlCol="0">
            <a:spAutoFit/>
          </a:bodyPr>
          <a:lstStyle/>
          <a:p>
            <a:pPr algn="l"/>
            <a:r>
              <a:rPr lang="ro-RO" sz="2800" b="1">
                <a:solidFill>
                  <a:schemeClr val="accent3"/>
                </a:solidFill>
              </a:rPr>
              <a:t>1.Save left overs</a:t>
            </a:r>
          </a:p>
          <a:p>
            <a:pPr algn="l"/>
            <a:r>
              <a:rPr lang="ro-RO" sz="2800" b="1">
                <a:solidFill>
                  <a:schemeClr val="accent3"/>
                </a:solidFill>
              </a:rPr>
              <a:t>2.Don’t over buy</a:t>
            </a:r>
          </a:p>
          <a:p>
            <a:pPr algn="l"/>
            <a:r>
              <a:rPr lang="ro-RO" sz="2800" b="1">
                <a:solidFill>
                  <a:schemeClr val="accent3"/>
                </a:solidFill>
              </a:rPr>
              <a:t>3.Always make a shopping list</a:t>
            </a:r>
          </a:p>
          <a:p>
            <a:pPr algn="l"/>
            <a:r>
              <a:rPr lang="ro-RO" sz="2800" b="1">
                <a:solidFill>
                  <a:schemeClr val="accent3"/>
                </a:solidFill>
              </a:rPr>
              <a:t>4.Store food correctly</a:t>
            </a:r>
          </a:p>
          <a:p>
            <a:pPr algn="l"/>
            <a:r>
              <a:rPr lang="ro-RO" sz="2800" b="1">
                <a:solidFill>
                  <a:schemeClr val="accent3"/>
                </a:solidFill>
              </a:rPr>
              <a:t>5. Make a weekly plan</a:t>
            </a:r>
          </a:p>
          <a:p>
            <a:pPr algn="l"/>
            <a:r>
              <a:rPr lang="ro-RO" sz="2800" b="1">
                <a:solidFill>
                  <a:schemeClr val="accent3"/>
                </a:solidFill>
              </a:rPr>
              <a:t>6.Pack a lunch</a:t>
            </a:r>
            <a:endParaRPr lang="en-US" sz="2800" b="1">
              <a:solidFill>
                <a:schemeClr val="accent3"/>
              </a:solidFill>
            </a:endParaRPr>
          </a:p>
        </p:txBody>
      </p:sp>
    </p:spTree>
    <p:extLst>
      <p:ext uri="{BB962C8B-B14F-4D97-AF65-F5344CB8AC3E}">
        <p14:creationId xmlns:p14="http://schemas.microsoft.com/office/powerpoint/2010/main" xmlns="" val="2751894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C39095-638D-C84C-B182-277D97445980}"/>
              </a:ext>
            </a:extLst>
          </p:cNvPr>
          <p:cNvSpPr>
            <a:spLocks noGrp="1"/>
          </p:cNvSpPr>
          <p:nvPr>
            <p:ph type="title"/>
          </p:nvPr>
        </p:nvSpPr>
        <p:spPr/>
        <p:txBody>
          <a:bodyPr/>
          <a:lstStyle/>
          <a:p>
            <a:r>
              <a:rPr lang="ro-RO" b="1" u="sng">
                <a:solidFill>
                  <a:schemeClr val="accent2"/>
                </a:solidFill>
              </a:rPr>
              <a:t>CONCLUSION</a:t>
            </a:r>
            <a:endParaRPr lang="en-US" b="1" u="sng">
              <a:solidFill>
                <a:schemeClr val="accent2"/>
              </a:solidFill>
            </a:endParaRPr>
          </a:p>
        </p:txBody>
      </p:sp>
      <p:sp>
        <p:nvSpPr>
          <p:cNvPr id="3" name="Content Placeholder 2">
            <a:extLst>
              <a:ext uri="{FF2B5EF4-FFF2-40B4-BE49-F238E27FC236}">
                <a16:creationId xmlns:a16="http://schemas.microsoft.com/office/drawing/2014/main" xmlns="" id="{B56C1370-D37D-9349-97E7-9E67A60C63AE}"/>
              </a:ext>
            </a:extLst>
          </p:cNvPr>
          <p:cNvSpPr>
            <a:spLocks noGrp="1"/>
          </p:cNvSpPr>
          <p:nvPr>
            <p:ph idx="1"/>
          </p:nvPr>
        </p:nvSpPr>
        <p:spPr/>
        <p:txBody>
          <a:bodyPr/>
          <a:lstStyle/>
          <a:p>
            <a:r>
              <a:rPr lang="en-US" b="1">
                <a:solidFill>
                  <a:schemeClr val="accent3">
                    <a:alpha val="70000"/>
                  </a:schemeClr>
                </a:solidFill>
              </a:rPr>
              <a:t>People between the ages of 35 and 65 have some culinary habits that stop wasting food.  however, they are part of this devastating phenomenon. When cooking at home, they use a lot of cooking oil, which they do not later recycle, but throw it away in places where it can be harmful to the people around them.</a:t>
            </a:r>
          </a:p>
        </p:txBody>
      </p:sp>
    </p:spTree>
    <p:extLst>
      <p:ext uri="{BB962C8B-B14F-4D97-AF65-F5344CB8AC3E}">
        <p14:creationId xmlns:p14="http://schemas.microsoft.com/office/powerpoint/2010/main" xmlns="" val="1807068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F683CD6-B989-134C-8AC6-631253D4541C}"/>
              </a:ext>
            </a:extLst>
          </p:cNvPr>
          <p:cNvSpPr>
            <a:spLocks noGrp="1"/>
          </p:cNvSpPr>
          <p:nvPr>
            <p:ph idx="1"/>
          </p:nvPr>
        </p:nvSpPr>
        <p:spPr>
          <a:xfrm>
            <a:off x="644677" y="957038"/>
            <a:ext cx="8003418" cy="4981724"/>
          </a:xfrm>
        </p:spPr>
        <p:txBody>
          <a:bodyPr/>
          <a:lstStyle/>
          <a:p>
            <a:r>
              <a:rPr lang="en-US" b="1">
                <a:solidFill>
                  <a:schemeClr val="accent3">
                    <a:alpha val="70000"/>
                  </a:schemeClr>
                </a:solidFill>
              </a:rPr>
              <a:t>Around the winter holidays, Romanians whose age I mentioned later, are used to passing on the tradition of cutting pigs from generation to generation. This animal has a not very good meat. Eating this meat regularly causes serious health problems and makes their lives difficult. physical condition is directly affected by this tradition, it facilitates the appearance of obesity.</a:t>
            </a:r>
          </a:p>
        </p:txBody>
      </p:sp>
    </p:spTree>
    <p:extLst>
      <p:ext uri="{BB962C8B-B14F-4D97-AF65-F5344CB8AC3E}">
        <p14:creationId xmlns:p14="http://schemas.microsoft.com/office/powerpoint/2010/main" xmlns="" val="1174536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4E0EC7-8F39-4146-A42B-9723DCE7B1FC}"/>
              </a:ext>
            </a:extLst>
          </p:cNvPr>
          <p:cNvSpPr>
            <a:spLocks noGrp="1"/>
          </p:cNvSpPr>
          <p:nvPr>
            <p:ph idx="1"/>
          </p:nvPr>
        </p:nvSpPr>
        <p:spPr>
          <a:xfrm>
            <a:off x="1491343" y="2214944"/>
            <a:ext cx="9539514" cy="3010200"/>
          </a:xfrm>
        </p:spPr>
        <p:txBody>
          <a:bodyPr>
            <a:normAutofit/>
          </a:bodyPr>
          <a:lstStyle/>
          <a:p>
            <a:r>
              <a:rPr lang="en-US" sz="3200" b="1">
                <a:solidFill>
                  <a:schemeClr val="accent3">
                    <a:alpha val="70000"/>
                  </a:schemeClr>
                </a:solidFill>
              </a:rPr>
              <a:t>The team and I interviewed 25 people, 5 of whom drank very little water10-I do not take protein and 10-I eat a lot of food made in oil</a:t>
            </a:r>
          </a:p>
        </p:txBody>
      </p:sp>
    </p:spTree>
    <p:extLst>
      <p:ext uri="{BB962C8B-B14F-4D97-AF65-F5344CB8AC3E}">
        <p14:creationId xmlns:p14="http://schemas.microsoft.com/office/powerpoint/2010/main" xmlns="" val="2147994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441F0971-7240-6B4B-A1A7-56F5B9D8AAB6}"/>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481760" y="636852"/>
            <a:ext cx="6513463" cy="5584296"/>
          </a:xfrm>
        </p:spPr>
      </p:pic>
    </p:spTree>
    <p:extLst>
      <p:ext uri="{BB962C8B-B14F-4D97-AF65-F5344CB8AC3E}">
        <p14:creationId xmlns:p14="http://schemas.microsoft.com/office/powerpoint/2010/main" xmlns="" val="1592446646"/>
      </p:ext>
    </p:extLst>
  </p:cSld>
  <p:clrMapOvr>
    <a:masterClrMapping/>
  </p:clrMapOvr>
</p:sld>
</file>

<file path=ppt/theme/theme1.xml><?xml version="1.0" encoding="utf-8"?>
<a:theme xmlns:a="http://schemas.openxmlformats.org/drawingml/2006/main" name="LuminousVTI">
  <a:themeElements>
    <a:clrScheme name="AnalogousFromLightSeed_2SEEDS">
      <a:dk1>
        <a:srgbClr val="000000"/>
      </a:dk1>
      <a:lt1>
        <a:srgbClr val="FFFFFF"/>
      </a:lt1>
      <a:dk2>
        <a:srgbClr val="412E24"/>
      </a:dk2>
      <a:lt2>
        <a:srgbClr val="E2E4E8"/>
      </a:lt2>
      <a:accent1>
        <a:srgbClr val="B49E78"/>
      </a:accent1>
      <a:accent2>
        <a:srgbClr val="C3988B"/>
      </a:accent2>
      <a:accent3>
        <a:srgbClr val="A1A47A"/>
      </a:accent3>
      <a:accent4>
        <a:srgbClr val="75ABB0"/>
      </a:accent4>
      <a:accent5>
        <a:srgbClr val="87A4C1"/>
      </a:accent5>
      <a:accent6>
        <a:srgbClr val="7D82BC"/>
      </a:accent6>
      <a:hlink>
        <a:srgbClr val="6982AE"/>
      </a:hlink>
      <a:folHlink>
        <a:srgbClr val="7F7F7F"/>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LuminousVTI" id="{3EBF12FF-FD44-415B-AB75-5B4F7E5C3AC4}" vid="{521B7FAE-6A8D-4468-B79A-0706294A0D4A}"/>
    </a:ext>
  </a:extLst>
</a:theme>
</file>

<file path=docProps/app.xml><?xml version="1.0" encoding="utf-8"?>
<Properties xmlns="http://schemas.openxmlformats.org/officeDocument/2006/extended-properties" xmlns:vt="http://schemas.openxmlformats.org/officeDocument/2006/docPropsVTypes">
  <TotalTime>0</TotalTime>
  <Words>262</Words>
  <Application>Microsoft Office PowerPoint</Application>
  <PresentationFormat>Custom</PresentationFormat>
  <Paragraphs>24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LuminousVTI</vt:lpstr>
      <vt:lpstr>Erasmus+,,CIBO IN CIRCOLO”</vt:lpstr>
      <vt:lpstr>1.Your name and age please 2.How many meals do you eat a day? 3.Do you calculate your kilocalories? 4.How often  do you eat in the city? And where? 5.What does healthy food mean to you? 6.Are you hydrated enough? How many liters of water do you consume?                   </vt:lpstr>
      <vt:lpstr>Slide 3</vt:lpstr>
      <vt:lpstr>HOW CAN WE PREVENT FOOD WASTE</vt:lpstr>
      <vt:lpstr>CONCLUSION</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Erasmus+,,CIBO IN CIRCOLO”</dc:title>
  <dc:creator>Biancanaama11@outlook.com</dc:creator>
  <cp:lastModifiedBy>Andrei</cp:lastModifiedBy>
  <cp:revision>7</cp:revision>
  <dcterms:created xsi:type="dcterms:W3CDTF">2021-12-09T20:20:42Z</dcterms:created>
  <dcterms:modified xsi:type="dcterms:W3CDTF">2024-06-05T14:45:52Z</dcterms:modified>
</cp:coreProperties>
</file>